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4" roundtripDataSignature="AMtx7mhlgiv62782xBYDie6YNOPMQwp7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c2f24521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6c2f245211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c2f24521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6c2f245211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c2f24521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6c2f245211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c2f245211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6c2f245211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c2f245211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6c2f245211_1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c2f245211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6c2f245211_1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c2f24521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6c2f245211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333333"/>
                </a:solidFill>
                <a:highlight>
                  <a:srgbClr val="FFFFFF"/>
                </a:highlight>
              </a:rPr>
              <a:t>A statistic in hockey that measures the total amount of time a player is on the ice during the playing of the game. Time on Ice is a decent indicator of how a coach views the player and their contribution with more time going to players considered to be producers either through point production or point prevention. 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c2f24521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6c2f245211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40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46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45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41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List_of_NHL_seasons" TargetMode="External"/><Relationship Id="rId4" Type="http://schemas.openxmlformats.org/officeDocument/2006/relationships/hyperlink" Target="https://en.wikipedia.org/wiki/National_Hockey_League" TargetMode="External"/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9" Type="http://schemas.openxmlformats.org/officeDocument/2006/relationships/image" Target="../media/image32.png"/><Relationship Id="rId5" Type="http://schemas.openxmlformats.org/officeDocument/2006/relationships/hyperlink" Target="https://en.wikipedia.org/wiki/2013_Stanley_Cup_playoffs" TargetMode="External"/><Relationship Id="rId6" Type="http://schemas.openxmlformats.org/officeDocument/2006/relationships/hyperlink" Target="https://en.wikipedia.org/wiki/2012%E2%80%9313_NHL_lockout" TargetMode="External"/><Relationship Id="rId7" Type="http://schemas.openxmlformats.org/officeDocument/2006/relationships/hyperlink" Target="https://en.wikipedia.org/wiki/NHL_Collective_Bargaining_Agreement" TargetMode="External"/><Relationship Id="rId8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9.png"/><Relationship Id="rId13" Type="http://schemas.openxmlformats.org/officeDocument/2006/relationships/image" Target="../media/image28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33.png"/><Relationship Id="rId14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Relationship Id="rId8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61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6515366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1028700" y="1504835"/>
            <a:ext cx="3237711" cy="3237426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514457" y="1754964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622815" y="5402609"/>
            <a:ext cx="1892551" cy="33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95680" y="5510967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 rot="5400000">
            <a:off x="1028139" y="8064736"/>
            <a:ext cx="701262" cy="734720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71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02191" y="1028700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 b="0" l="7987" r="7987" t="0"/>
          <a:stretch/>
        </p:blipFill>
        <p:spPr>
          <a:xfrm>
            <a:off x="6681220" y="497674"/>
            <a:ext cx="11329433" cy="7584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"/>
          <p:cNvGrpSpPr/>
          <p:nvPr/>
        </p:nvGrpSpPr>
        <p:grpSpPr>
          <a:xfrm>
            <a:off x="0" y="6745841"/>
            <a:ext cx="6515366" cy="3183852"/>
            <a:chOff x="0" y="47625"/>
            <a:chExt cx="8687155" cy="4245137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47625"/>
              <a:ext cx="8687155" cy="2258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734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33" y="2641862"/>
              <a:ext cx="8687100" cy="16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3599" u="none" cap="none" strike="noStrike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 Jenny, Joshua, Ray, </a:t>
              </a:r>
              <a:endParaRPr/>
            </a:p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3599" u="none" cap="none" strike="noStrike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Anshuman, Peng.</a:t>
              </a:r>
              <a:endParaRPr/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6218165" y="8789309"/>
            <a:ext cx="12255542" cy="1906780"/>
            <a:chOff x="0" y="9525"/>
            <a:chExt cx="16340723" cy="2542374"/>
          </a:xfrm>
        </p:grpSpPr>
        <p:sp>
          <p:nvSpPr>
            <p:cNvPr id="96" name="Google Shape;96;p1"/>
            <p:cNvSpPr txBox="1"/>
            <p:nvPr/>
          </p:nvSpPr>
          <p:spPr>
            <a:xfrm>
              <a:off x="0" y="9525"/>
              <a:ext cx="16340723" cy="1105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5600" u="none" cap="none" strike="noStrike">
                  <a:solidFill>
                    <a:srgbClr val="F7F4FA"/>
                  </a:solidFill>
                  <a:latin typeface="Arial"/>
                  <a:ea typeface="Arial"/>
                  <a:cs typeface="Arial"/>
                  <a:sym typeface="Arial"/>
                </a:rPr>
                <a:t>Predicting Team &amp; Player Performance</a:t>
              </a:r>
              <a:endParaRPr/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0" y="1749242"/>
              <a:ext cx="16340723" cy="802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7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2f245211_1_6"/>
          <p:cNvSpPr/>
          <p:nvPr/>
        </p:nvSpPr>
        <p:spPr>
          <a:xfrm>
            <a:off x="4634538" y="-23700"/>
            <a:ext cx="8939400" cy="103344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g6c2f245211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236888" y="840080"/>
            <a:ext cx="2220381" cy="206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6c2f245211_1_6"/>
          <p:cNvSpPr/>
          <p:nvPr/>
        </p:nvSpPr>
        <p:spPr>
          <a:xfrm rot="-5400000">
            <a:off x="6643630" y="731597"/>
            <a:ext cx="686899" cy="74845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g6c2f245211_1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17566" y="8857935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6c2f245211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25" y="2932850"/>
            <a:ext cx="3996291" cy="6646600"/>
          </a:xfrm>
          <a:prstGeom prst="rect">
            <a:avLst/>
          </a:prstGeom>
          <a:noFill/>
          <a:ln cap="flat" cmpd="sng" w="19050">
            <a:solidFill>
              <a:srgbClr val="2255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g6c2f245211_1_6"/>
          <p:cNvSpPr txBox="1"/>
          <p:nvPr/>
        </p:nvSpPr>
        <p:spPr>
          <a:xfrm>
            <a:off x="5670625" y="538650"/>
            <a:ext cx="4420800" cy="2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Georgia"/>
                <a:ea typeface="Georgia"/>
                <a:cs typeface="Georgia"/>
                <a:sym typeface="Georgia"/>
              </a:rPr>
              <a:t>18 ~ 20 </a:t>
            </a:r>
            <a:r>
              <a:rPr i="1" lang="en-US" sz="1800">
                <a:latin typeface="Georgia"/>
                <a:ea typeface="Georgia"/>
                <a:cs typeface="Georgia"/>
                <a:sym typeface="Georgia"/>
              </a:rPr>
              <a:t>min per game</a:t>
            </a:r>
            <a:endParaRPr i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Estimated time on ice </a:t>
            </a:r>
            <a:endParaRPr b="1" sz="2400"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2" name="Google Shape;252;g6c2f245211_1_6"/>
          <p:cNvSpPr/>
          <p:nvPr/>
        </p:nvSpPr>
        <p:spPr>
          <a:xfrm>
            <a:off x="482300" y="4926675"/>
            <a:ext cx="18252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6c2f245211_1_6"/>
          <p:cNvSpPr/>
          <p:nvPr/>
        </p:nvSpPr>
        <p:spPr>
          <a:xfrm>
            <a:off x="2489500" y="6091450"/>
            <a:ext cx="15873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6c2f245211_1_6"/>
          <p:cNvSpPr/>
          <p:nvPr/>
        </p:nvSpPr>
        <p:spPr>
          <a:xfrm>
            <a:off x="1314600" y="8976400"/>
            <a:ext cx="23934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g6c2f245211_1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3225" y="1313713"/>
            <a:ext cx="1319850" cy="1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6c2f245211_1_6"/>
          <p:cNvPicPr preferRelativeResize="0"/>
          <p:nvPr/>
        </p:nvPicPr>
        <p:blipFill rotWithShape="1">
          <a:blip r:embed="rId7">
            <a:alphaModFix/>
          </a:blip>
          <a:srcRect b="26653" l="23597" r="31196" t="6191"/>
          <a:stretch/>
        </p:blipFill>
        <p:spPr>
          <a:xfrm>
            <a:off x="385850" y="825100"/>
            <a:ext cx="1940745" cy="209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6c2f245211_1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9961" y="2373482"/>
            <a:ext cx="8231649" cy="554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6c2f245211_1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26313" y="2941188"/>
            <a:ext cx="4409262" cy="343336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6c2f245211_1_6"/>
          <p:cNvSpPr/>
          <p:nvPr/>
        </p:nvSpPr>
        <p:spPr>
          <a:xfrm>
            <a:off x="14265425" y="345925"/>
            <a:ext cx="3311100" cy="96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FFF"/>
                </a:solidFill>
              </a:rPr>
              <a:t>PERFORMANCE</a:t>
            </a:r>
            <a:r>
              <a:rPr b="1" i="1" lang="en-US" sz="3000">
                <a:solidFill>
                  <a:srgbClr val="FFFFFF"/>
                </a:solidFill>
              </a:rPr>
              <a:t> FORECAST</a:t>
            </a:r>
            <a:endParaRPr b="1" i="1" sz="3000">
              <a:solidFill>
                <a:srgbClr val="FFFFFF"/>
              </a:solidFill>
            </a:endParaRPr>
          </a:p>
        </p:txBody>
      </p:sp>
      <p:sp>
        <p:nvSpPr>
          <p:cNvPr id="260" name="Google Shape;260;g6c2f245211_1_6"/>
          <p:cNvSpPr txBox="1"/>
          <p:nvPr/>
        </p:nvSpPr>
        <p:spPr>
          <a:xfrm>
            <a:off x="5530100" y="8171500"/>
            <a:ext cx="66159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KEEP</a:t>
            </a:r>
            <a:r>
              <a:rPr b="1" lang="en-US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same contract!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6c2f245211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75" y="2925088"/>
            <a:ext cx="4031600" cy="67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6c2f245211_1_31"/>
          <p:cNvSpPr/>
          <p:nvPr/>
        </p:nvSpPr>
        <p:spPr>
          <a:xfrm>
            <a:off x="4634538" y="-23700"/>
            <a:ext cx="8939400" cy="103344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g6c2f245211_1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236888" y="840080"/>
            <a:ext cx="2220381" cy="206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6c2f245211_1_31"/>
          <p:cNvSpPr/>
          <p:nvPr/>
        </p:nvSpPr>
        <p:spPr>
          <a:xfrm rot="-5400000">
            <a:off x="6643630" y="731597"/>
            <a:ext cx="686899" cy="74845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g6c2f245211_1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17566" y="8857935"/>
            <a:ext cx="257109" cy="3766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6c2f245211_1_31"/>
          <p:cNvSpPr txBox="1"/>
          <p:nvPr/>
        </p:nvSpPr>
        <p:spPr>
          <a:xfrm>
            <a:off x="5670613" y="538650"/>
            <a:ext cx="44208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Georgia"/>
                <a:ea typeface="Georgia"/>
                <a:cs typeface="Georgia"/>
                <a:sym typeface="Georgia"/>
              </a:rPr>
              <a:t>22</a:t>
            </a:r>
            <a:r>
              <a:rPr lang="en-US" sz="6000">
                <a:latin typeface="Georgia"/>
                <a:ea typeface="Georgia"/>
                <a:cs typeface="Georgia"/>
                <a:sym typeface="Georgia"/>
              </a:rPr>
              <a:t> ~ 24 </a:t>
            </a:r>
            <a:r>
              <a:rPr i="1" lang="en-US" sz="1800">
                <a:latin typeface="Georgia"/>
                <a:ea typeface="Georgia"/>
                <a:cs typeface="Georgia"/>
                <a:sym typeface="Georgia"/>
              </a:rPr>
              <a:t>min per game</a:t>
            </a:r>
            <a:endParaRPr i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Estimated time on ice</a:t>
            </a:r>
            <a:endParaRPr b="1" sz="2400"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1" name="Google Shape;271;g6c2f245211_1_31"/>
          <p:cNvSpPr/>
          <p:nvPr/>
        </p:nvSpPr>
        <p:spPr>
          <a:xfrm>
            <a:off x="466900" y="4878900"/>
            <a:ext cx="26634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6c2f245211_1_31"/>
          <p:cNvSpPr/>
          <p:nvPr/>
        </p:nvSpPr>
        <p:spPr>
          <a:xfrm>
            <a:off x="2516700" y="7277950"/>
            <a:ext cx="14265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6c2f245211_1_31"/>
          <p:cNvSpPr/>
          <p:nvPr/>
        </p:nvSpPr>
        <p:spPr>
          <a:xfrm>
            <a:off x="1078650" y="9234600"/>
            <a:ext cx="23934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6c2f245211_1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3225" y="1313713"/>
            <a:ext cx="1319850" cy="1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6c2f245211_1_31"/>
          <p:cNvPicPr preferRelativeResize="0"/>
          <p:nvPr/>
        </p:nvPicPr>
        <p:blipFill rotWithShape="1">
          <a:blip r:embed="rId7">
            <a:alphaModFix/>
          </a:blip>
          <a:srcRect b="0" l="159" r="159" t="0"/>
          <a:stretch/>
        </p:blipFill>
        <p:spPr>
          <a:xfrm>
            <a:off x="4939763" y="2461475"/>
            <a:ext cx="8246149" cy="559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6c2f245211_1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902" y="636275"/>
            <a:ext cx="2156326" cy="22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6c2f245211_1_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71104" y="2795125"/>
            <a:ext cx="4299476" cy="353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6c2f245211_1_31"/>
          <p:cNvSpPr/>
          <p:nvPr/>
        </p:nvSpPr>
        <p:spPr>
          <a:xfrm>
            <a:off x="14265425" y="345925"/>
            <a:ext cx="3311100" cy="96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FFF"/>
                </a:solidFill>
              </a:rPr>
              <a:t>PERFORMANCE FORECAST</a:t>
            </a:r>
            <a:endParaRPr b="1" i="1" sz="3000">
              <a:solidFill>
                <a:srgbClr val="FFFFFF"/>
              </a:solidFill>
            </a:endParaRPr>
          </a:p>
        </p:txBody>
      </p:sp>
      <p:sp>
        <p:nvSpPr>
          <p:cNvPr id="279" name="Google Shape;279;g6c2f245211_1_31"/>
          <p:cNvSpPr txBox="1"/>
          <p:nvPr/>
        </p:nvSpPr>
        <p:spPr>
          <a:xfrm>
            <a:off x="5555900" y="8266800"/>
            <a:ext cx="66603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REDUCE</a:t>
            </a:r>
            <a:r>
              <a:rPr b="1" lang="en-US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contract amount! </a:t>
            </a:r>
            <a:endParaRPr b="1" sz="3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6c2f245211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36" y="2982750"/>
            <a:ext cx="3922000" cy="71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6c2f245211_1_52"/>
          <p:cNvSpPr/>
          <p:nvPr/>
        </p:nvSpPr>
        <p:spPr>
          <a:xfrm>
            <a:off x="4634538" y="-23700"/>
            <a:ext cx="8939400" cy="103344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g6c2f245211_1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236888" y="840080"/>
            <a:ext cx="2220381" cy="206495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6c2f245211_1_52"/>
          <p:cNvSpPr/>
          <p:nvPr/>
        </p:nvSpPr>
        <p:spPr>
          <a:xfrm rot="-5400000">
            <a:off x="6643630" y="731597"/>
            <a:ext cx="686899" cy="74845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g6c2f245211_1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17566" y="8857935"/>
            <a:ext cx="257109" cy="37666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6c2f245211_1_52"/>
          <p:cNvSpPr txBox="1"/>
          <p:nvPr/>
        </p:nvSpPr>
        <p:spPr>
          <a:xfrm>
            <a:off x="5670613" y="538650"/>
            <a:ext cx="44208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Georgia"/>
                <a:ea typeface="Georgia"/>
                <a:cs typeface="Georgia"/>
                <a:sym typeface="Georgia"/>
              </a:rPr>
              <a:t>19 ~ 21 </a:t>
            </a:r>
            <a:r>
              <a:rPr i="1" lang="en-US" sz="1800">
                <a:latin typeface="Georgia"/>
                <a:ea typeface="Georgia"/>
                <a:cs typeface="Georgia"/>
                <a:sym typeface="Georgia"/>
              </a:rPr>
              <a:t>min per game</a:t>
            </a:r>
            <a:endParaRPr i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Estimated time on ice</a:t>
            </a:r>
            <a:endParaRPr b="1" sz="24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Google Shape;290;g6c2f245211_1_52"/>
          <p:cNvSpPr/>
          <p:nvPr/>
        </p:nvSpPr>
        <p:spPr>
          <a:xfrm>
            <a:off x="1314600" y="4941950"/>
            <a:ext cx="26634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6c2f245211_1_52"/>
          <p:cNvSpPr/>
          <p:nvPr/>
        </p:nvSpPr>
        <p:spPr>
          <a:xfrm>
            <a:off x="235950" y="7529625"/>
            <a:ext cx="14265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6c2f245211_1_52"/>
          <p:cNvSpPr/>
          <p:nvPr/>
        </p:nvSpPr>
        <p:spPr>
          <a:xfrm>
            <a:off x="1089225" y="9784250"/>
            <a:ext cx="23934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g6c2f245211_1_52"/>
          <p:cNvPicPr preferRelativeResize="0"/>
          <p:nvPr/>
        </p:nvPicPr>
        <p:blipFill rotWithShape="1">
          <a:blip r:embed="rId6">
            <a:alphaModFix/>
          </a:blip>
          <a:srcRect b="18639" l="26101" r="26987" t="0"/>
          <a:stretch/>
        </p:blipFill>
        <p:spPr>
          <a:xfrm>
            <a:off x="572625" y="709475"/>
            <a:ext cx="1764028" cy="22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6c2f245211_1_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1497" y="1298850"/>
            <a:ext cx="1426500" cy="1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6c2f245211_1_52"/>
          <p:cNvPicPr preferRelativeResize="0"/>
          <p:nvPr/>
        </p:nvPicPr>
        <p:blipFill rotWithShape="1">
          <a:blip r:embed="rId8">
            <a:alphaModFix/>
          </a:blip>
          <a:srcRect b="0" l="670" r="670" t="0"/>
          <a:stretch/>
        </p:blipFill>
        <p:spPr>
          <a:xfrm>
            <a:off x="5057704" y="2470400"/>
            <a:ext cx="8172584" cy="55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6c2f245211_1_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42063" y="2967550"/>
            <a:ext cx="4409264" cy="359028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6c2f245211_1_52"/>
          <p:cNvSpPr/>
          <p:nvPr/>
        </p:nvSpPr>
        <p:spPr>
          <a:xfrm>
            <a:off x="14265425" y="345925"/>
            <a:ext cx="3311100" cy="96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FFF"/>
                </a:solidFill>
              </a:rPr>
              <a:t>PERFORMANCE FORECAST</a:t>
            </a:r>
            <a:endParaRPr b="1" i="1" sz="3000">
              <a:solidFill>
                <a:srgbClr val="FFFFFF"/>
              </a:solidFill>
            </a:endParaRPr>
          </a:p>
        </p:txBody>
      </p:sp>
      <p:sp>
        <p:nvSpPr>
          <p:cNvPr id="298" name="Google Shape;298;g6c2f245211_1_52"/>
          <p:cNvSpPr txBox="1"/>
          <p:nvPr/>
        </p:nvSpPr>
        <p:spPr>
          <a:xfrm>
            <a:off x="5511000" y="8353200"/>
            <a:ext cx="66159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KEEP</a:t>
            </a:r>
            <a:r>
              <a:rPr b="1" lang="en-US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same contract!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6c2f245211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50" y="2731075"/>
            <a:ext cx="4141475" cy="723568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6c2f245211_1_73"/>
          <p:cNvSpPr/>
          <p:nvPr/>
        </p:nvSpPr>
        <p:spPr>
          <a:xfrm>
            <a:off x="4634538" y="-23700"/>
            <a:ext cx="8939400" cy="103344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g6c2f245211_1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236888" y="840080"/>
            <a:ext cx="2220381" cy="206495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6c2f245211_1_73"/>
          <p:cNvSpPr/>
          <p:nvPr/>
        </p:nvSpPr>
        <p:spPr>
          <a:xfrm rot="-5400000">
            <a:off x="6643630" y="731597"/>
            <a:ext cx="686899" cy="74845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g6c2f245211_1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17566" y="8857935"/>
            <a:ext cx="257109" cy="37666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6c2f245211_1_73"/>
          <p:cNvSpPr txBox="1"/>
          <p:nvPr/>
        </p:nvSpPr>
        <p:spPr>
          <a:xfrm>
            <a:off x="5670613" y="538650"/>
            <a:ext cx="44208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Georgia"/>
                <a:ea typeface="Georgia"/>
                <a:cs typeface="Georgia"/>
                <a:sym typeface="Georgia"/>
              </a:rPr>
              <a:t>20</a:t>
            </a:r>
            <a:r>
              <a:rPr lang="en-US" sz="6000">
                <a:latin typeface="Georgia"/>
                <a:ea typeface="Georgia"/>
                <a:cs typeface="Georgia"/>
                <a:sym typeface="Georgia"/>
              </a:rPr>
              <a:t> ~ 23 </a:t>
            </a:r>
            <a:r>
              <a:rPr i="1" lang="en-US" sz="1800">
                <a:latin typeface="Georgia"/>
                <a:ea typeface="Georgia"/>
                <a:cs typeface="Georgia"/>
                <a:sym typeface="Georgia"/>
              </a:rPr>
              <a:t>min per game</a:t>
            </a:r>
            <a:endParaRPr i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Estimated time on ice </a:t>
            </a:r>
            <a:endParaRPr b="1" sz="2400"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" name="Google Shape;309;g6c2f245211_1_73"/>
          <p:cNvSpPr/>
          <p:nvPr/>
        </p:nvSpPr>
        <p:spPr>
          <a:xfrm>
            <a:off x="370850" y="5885700"/>
            <a:ext cx="26634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6c2f245211_1_73"/>
          <p:cNvSpPr/>
          <p:nvPr/>
        </p:nvSpPr>
        <p:spPr>
          <a:xfrm>
            <a:off x="2399100" y="7089200"/>
            <a:ext cx="14265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6c2f245211_1_73"/>
          <p:cNvSpPr/>
          <p:nvPr/>
        </p:nvSpPr>
        <p:spPr>
          <a:xfrm>
            <a:off x="1089225" y="9555650"/>
            <a:ext cx="23934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6c2f245211_1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1497" y="1298850"/>
            <a:ext cx="1426500" cy="1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6c2f245211_1_73"/>
          <p:cNvPicPr preferRelativeResize="0"/>
          <p:nvPr/>
        </p:nvPicPr>
        <p:blipFill rotWithShape="1">
          <a:blip r:embed="rId7">
            <a:alphaModFix/>
          </a:blip>
          <a:srcRect b="29323" l="25421" r="24068" t="0"/>
          <a:stretch/>
        </p:blipFill>
        <p:spPr>
          <a:xfrm>
            <a:off x="486550" y="633999"/>
            <a:ext cx="2064950" cy="20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6c2f245211_1_73"/>
          <p:cNvPicPr preferRelativeResize="0"/>
          <p:nvPr/>
        </p:nvPicPr>
        <p:blipFill rotWithShape="1">
          <a:blip r:embed="rId8">
            <a:alphaModFix/>
          </a:blip>
          <a:srcRect b="0" l="119" r="119" t="0"/>
          <a:stretch/>
        </p:blipFill>
        <p:spPr>
          <a:xfrm>
            <a:off x="4965600" y="2451850"/>
            <a:ext cx="8172581" cy="55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6c2f245211_1_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26355" y="2815154"/>
            <a:ext cx="4420800" cy="349589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6c2f245211_1_73"/>
          <p:cNvSpPr/>
          <p:nvPr/>
        </p:nvSpPr>
        <p:spPr>
          <a:xfrm>
            <a:off x="14265425" y="345925"/>
            <a:ext cx="3311100" cy="96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FFF"/>
                </a:solidFill>
              </a:rPr>
              <a:t>PERFORMANCE FORECAST</a:t>
            </a:r>
            <a:endParaRPr b="1" i="1" sz="3000">
              <a:solidFill>
                <a:srgbClr val="FFFFFF"/>
              </a:solidFill>
            </a:endParaRPr>
          </a:p>
        </p:txBody>
      </p:sp>
      <p:sp>
        <p:nvSpPr>
          <p:cNvPr id="317" name="Google Shape;317;g6c2f245211_1_73"/>
          <p:cNvSpPr txBox="1"/>
          <p:nvPr/>
        </p:nvSpPr>
        <p:spPr>
          <a:xfrm>
            <a:off x="5511000" y="8276700"/>
            <a:ext cx="66159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KEEP</a:t>
            </a:r>
            <a:r>
              <a:rPr b="1" lang="en-US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same contract!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55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6c2f245211_1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43502" y="825081"/>
            <a:ext cx="1892551" cy="33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6c2f245211_1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230361" y="1137058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6c2f245211_1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4631660" y="1137058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6c2f245211_1_232"/>
          <p:cNvSpPr/>
          <p:nvPr/>
        </p:nvSpPr>
        <p:spPr>
          <a:xfrm rot="-5400000">
            <a:off x="7212556" y="1396946"/>
            <a:ext cx="714375" cy="74845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71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6c2f245211_1_232"/>
          <p:cNvSpPr txBox="1"/>
          <p:nvPr/>
        </p:nvSpPr>
        <p:spPr>
          <a:xfrm>
            <a:off x="6006375" y="4181875"/>
            <a:ext cx="6275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</a:rPr>
              <a:t>Q &amp; A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327" name="Google Shape;327;g6c2f245211_1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350" y="4996775"/>
            <a:ext cx="9041290" cy="50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55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0" y="0"/>
            <a:ext cx="12288939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 rot="10800000">
            <a:off x="203411" y="165489"/>
            <a:ext cx="701262" cy="734720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71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904675" y="2219253"/>
            <a:ext cx="8487363" cy="1548531"/>
            <a:chOff x="-165367" y="-2064825"/>
            <a:chExt cx="11316483" cy="2064708"/>
          </a:xfrm>
        </p:grpSpPr>
        <p:sp>
          <p:nvSpPr>
            <p:cNvPr id="105" name="Google Shape;105;p2"/>
            <p:cNvSpPr txBox="1"/>
            <p:nvPr/>
          </p:nvSpPr>
          <p:spPr>
            <a:xfrm>
              <a:off x="-165367" y="-2064825"/>
              <a:ext cx="11233800" cy="11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607" u="none" cap="none" strike="noStrike">
                  <a:solidFill>
                    <a:srgbClr val="17161C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-82683" y="-606717"/>
              <a:ext cx="11233800" cy="6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1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2 t</a:t>
              </a:r>
              <a:r>
                <a:rPr b="0" i="0" lang="en-US" sz="2651" u="none" cap="none" strike="noStrike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eams </a:t>
              </a:r>
              <a:r>
                <a:rPr lang="en-US" sz="2651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with different salary STRATEGIES.</a:t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2288956" y="279904"/>
            <a:ext cx="5455117" cy="4614867"/>
            <a:chOff x="-1682600" y="-908907"/>
            <a:chExt cx="7183457" cy="9570441"/>
          </a:xfrm>
        </p:grpSpPr>
        <p:sp>
          <p:nvSpPr>
            <p:cNvPr id="108" name="Google Shape;108;p2"/>
            <p:cNvSpPr txBox="1"/>
            <p:nvPr/>
          </p:nvSpPr>
          <p:spPr>
            <a:xfrm>
              <a:off x="-1682600" y="-908907"/>
              <a:ext cx="5706600" cy="12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400" u="none" cap="none" strike="noStrike">
                  <a:solidFill>
                    <a:srgbClr val="F7F4FA"/>
                  </a:solidFill>
                  <a:latin typeface="Arial"/>
                  <a:ea typeface="Arial"/>
                  <a:cs typeface="Arial"/>
                  <a:sym typeface="Arial"/>
                </a:rPr>
                <a:t>Question 2</a:t>
              </a: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-1376643" y="1453434"/>
              <a:ext cx="6877500" cy="72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93636" lvl="0" marL="4572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F4FA"/>
                </a:buClr>
                <a:buSzPts val="2599"/>
                <a:buFont typeface="Roboto"/>
                <a:buChar char="❏"/>
              </a:pPr>
              <a:r>
                <a:rPr b="0" i="0" lang="en-US" sz="2599" u="none" cap="none" strike="noStrike">
                  <a:solidFill>
                    <a:srgbClr val="F7F4FA"/>
                  </a:solidFill>
                  <a:latin typeface="Roboto"/>
                  <a:ea typeface="Roboto"/>
                  <a:cs typeface="Roboto"/>
                  <a:sym typeface="Roboto"/>
                </a:rPr>
                <a:t>Predict Player performance for rest of the season (2019-20) </a:t>
              </a:r>
              <a:endParaRPr sz="2599">
                <a:solidFill>
                  <a:srgbClr val="F7F4F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93636" lvl="0" marL="4572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F4FA"/>
                </a:buClr>
                <a:buSzPts val="2599"/>
                <a:buFont typeface="Roboto"/>
                <a:buChar char="❏"/>
              </a:pPr>
              <a:r>
                <a:rPr lang="en-US" sz="2599">
                  <a:solidFill>
                    <a:srgbClr val="F7F4FA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r>
                <a:rPr b="0" i="0" lang="en-US" sz="2599" u="none" cap="none" strike="noStrike">
                  <a:solidFill>
                    <a:srgbClr val="F7F4FA"/>
                  </a:solidFill>
                  <a:latin typeface="Roboto"/>
                  <a:ea typeface="Roboto"/>
                  <a:cs typeface="Roboto"/>
                  <a:sym typeface="Roboto"/>
                </a:rPr>
                <a:t>valuate their next contract price</a:t>
              </a:r>
              <a:endParaRPr/>
            </a:p>
          </p:txBody>
        </p:sp>
      </p:grpSp>
      <p:pic>
        <p:nvPicPr>
          <p:cNvPr id="110" name="Google Shape;1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77" y="3968575"/>
            <a:ext cx="4985149" cy="54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376" y="3968575"/>
            <a:ext cx="4718457" cy="54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12638875" y="4472975"/>
            <a:ext cx="4283100" cy="4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7F4FA"/>
                </a:solidFill>
              </a:rPr>
              <a:t>Methods:</a:t>
            </a:r>
            <a:endParaRPr sz="6400">
              <a:solidFill>
                <a:srgbClr val="F7F4FA"/>
              </a:solidFill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7F4FA"/>
              </a:buClr>
              <a:buSzPts val="2600"/>
              <a:buChar char="❏"/>
            </a:pPr>
            <a:r>
              <a:rPr lang="en-US" sz="2600">
                <a:solidFill>
                  <a:srgbClr val="F7F4FA"/>
                </a:solidFill>
              </a:rPr>
              <a:t>TOI plot</a:t>
            </a:r>
            <a:endParaRPr sz="2600">
              <a:solidFill>
                <a:srgbClr val="F7F4FA"/>
              </a:solidFill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7F4FA"/>
              </a:buClr>
              <a:buSzPts val="2600"/>
              <a:buChar char="❏"/>
            </a:pPr>
            <a:r>
              <a:rPr lang="en-US" sz="2600">
                <a:solidFill>
                  <a:srgbClr val="F7F4FA"/>
                </a:solidFill>
              </a:rPr>
              <a:t>Polar map</a:t>
            </a:r>
            <a:endParaRPr sz="2600">
              <a:solidFill>
                <a:srgbClr val="F7F4FA"/>
              </a:solidFill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7F4FA"/>
              </a:buClr>
              <a:buSzPts val="2600"/>
              <a:buChar char="❏"/>
            </a:pPr>
            <a:r>
              <a:rPr lang="en-US" sz="2600">
                <a:solidFill>
                  <a:srgbClr val="F7F4FA"/>
                </a:solidFill>
              </a:rPr>
              <a:t>PACF </a:t>
            </a:r>
            <a:endParaRPr sz="2600">
              <a:solidFill>
                <a:srgbClr val="F7F4FA"/>
              </a:solidFill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7F4FA"/>
              </a:buClr>
              <a:buSzPts val="2600"/>
              <a:buChar char="❏"/>
            </a:pPr>
            <a:r>
              <a:rPr lang="en-US" sz="2600">
                <a:solidFill>
                  <a:srgbClr val="F7F4FA"/>
                </a:solidFill>
              </a:rPr>
              <a:t>Non-</a:t>
            </a:r>
            <a:r>
              <a:rPr lang="en-US" sz="2600">
                <a:solidFill>
                  <a:srgbClr val="F7F4FA"/>
                </a:solidFill>
              </a:rPr>
              <a:t>linearity</a:t>
            </a:r>
            <a:r>
              <a:rPr lang="en-US" sz="2600">
                <a:solidFill>
                  <a:srgbClr val="F7F4FA"/>
                </a:solidFill>
              </a:rPr>
              <a:t> check </a:t>
            </a:r>
            <a:endParaRPr sz="2600">
              <a:solidFill>
                <a:srgbClr val="F7F4FA"/>
              </a:solidFill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7F4FA"/>
              </a:buClr>
              <a:buSzPts val="2600"/>
              <a:buChar char="❏"/>
            </a:pPr>
            <a:r>
              <a:rPr lang="en-US" sz="2600">
                <a:solidFill>
                  <a:srgbClr val="F7F4FA"/>
                </a:solidFill>
              </a:rPr>
              <a:t>Model compare</a:t>
            </a:r>
            <a:endParaRPr sz="2600">
              <a:solidFill>
                <a:srgbClr val="F7F4FA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F7F4F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55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2f245211_1_206"/>
          <p:cNvSpPr/>
          <p:nvPr/>
        </p:nvSpPr>
        <p:spPr>
          <a:xfrm>
            <a:off x="424700" y="0"/>
            <a:ext cx="11864100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Game Log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Calculate the monthly average of TOI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Fill out missing by the average TOI of last 4 months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Removed the </a:t>
            </a:r>
            <a:r>
              <a:rPr lang="en-US" sz="3000"/>
              <a:t>season 2012-2013</a:t>
            </a:r>
            <a:r>
              <a:rPr lang="en-US" sz="3000"/>
              <a:t> with just four month 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The </a:t>
            </a:r>
            <a:r>
              <a:rPr b="1" lang="en-US" sz="1500">
                <a:solidFill>
                  <a:srgbClr val="222222"/>
                </a:solidFill>
                <a:highlight>
                  <a:srgbClr val="FFFFFF"/>
                </a:highlight>
              </a:rPr>
              <a:t>2012–13 NHL season</a:t>
            </a: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 was the </a:t>
            </a:r>
            <a:r>
              <a:rPr lang="en-US" sz="15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96th</a:t>
            </a: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 season of operation (95th season of play) of the </a:t>
            </a:r>
            <a:r>
              <a:rPr lang="en-US" sz="15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National Hockey League</a:t>
            </a: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 (NHL). The regular season began on January 19, 2013 and ended on April 28, 2013, with the </a:t>
            </a:r>
            <a:r>
              <a:rPr lang="en-US" sz="15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playoffs</a:t>
            </a: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 to follow until June. The season start was delayed from its original October 11, 2012 date due to a </a:t>
            </a:r>
            <a:r>
              <a:rPr lang="en-US" sz="15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lockout</a:t>
            </a: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 imposed by the NHL franchise owners after the expiration of the league's </a:t>
            </a:r>
            <a:r>
              <a:rPr lang="en-US" sz="15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collective bargaining agreement</a:t>
            </a: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 (CBA).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18" name="Google Shape;118;g6c2f245211_1_206"/>
          <p:cNvSpPr/>
          <p:nvPr/>
        </p:nvSpPr>
        <p:spPr>
          <a:xfrm rot="10800000">
            <a:off x="190298" y="151751"/>
            <a:ext cx="714375" cy="74845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71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6c2f245211_1_206"/>
          <p:cNvSpPr txBox="1"/>
          <p:nvPr/>
        </p:nvSpPr>
        <p:spPr>
          <a:xfrm>
            <a:off x="904675" y="247350"/>
            <a:ext cx="56310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rgbClr val="F7F4FA"/>
                </a:solidFill>
                <a:highlight>
                  <a:srgbClr val="000000"/>
                </a:highlight>
              </a:rPr>
              <a:t>DATA PREPROSSESING</a:t>
            </a:r>
            <a:endParaRPr b="1" sz="3600">
              <a:highlight>
                <a:srgbClr val="000000"/>
              </a:highlight>
            </a:endParaRPr>
          </a:p>
        </p:txBody>
      </p:sp>
      <p:pic>
        <p:nvPicPr>
          <p:cNvPr id="120" name="Google Shape;120;g6c2f245211_1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2075" y="1750325"/>
            <a:ext cx="10211274" cy="15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6c2f245211_1_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2075" y="3965950"/>
            <a:ext cx="7482824" cy="15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6c2f245211_1_2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08975" y="5255150"/>
            <a:ext cx="1115150" cy="11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6c2f245211_1_2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708975" y="2626200"/>
            <a:ext cx="1115150" cy="11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6c2f245211_1_206"/>
          <p:cNvSpPr txBox="1"/>
          <p:nvPr/>
        </p:nvSpPr>
        <p:spPr>
          <a:xfrm>
            <a:off x="13928300" y="2776550"/>
            <a:ext cx="41493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Georgia"/>
                <a:ea typeface="Georgia"/>
                <a:cs typeface="Georgia"/>
                <a:sym typeface="Georgia"/>
              </a:rPr>
              <a:t>Data Cleaning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❏"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data preprocessing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g6c2f245211_1_206"/>
          <p:cNvSpPr txBox="1"/>
          <p:nvPr/>
        </p:nvSpPr>
        <p:spPr>
          <a:xfrm>
            <a:off x="13928300" y="5484900"/>
            <a:ext cx="4149300" cy="4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Georgia"/>
                <a:ea typeface="Georgia"/>
                <a:cs typeface="Georgia"/>
                <a:sym typeface="Georgia"/>
              </a:rPr>
              <a:t>Problem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❏"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null columns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lack seasonal recording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g6c2f245211_1_206"/>
          <p:cNvSpPr txBox="1"/>
          <p:nvPr/>
        </p:nvSpPr>
        <p:spPr>
          <a:xfrm>
            <a:off x="12446600" y="438575"/>
            <a:ext cx="56310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7F4FA"/>
                </a:solidFill>
              </a:rPr>
              <a:t>How</a:t>
            </a:r>
            <a:r>
              <a:rPr b="1" lang="en-US" sz="4800">
                <a:solidFill>
                  <a:srgbClr val="F7F4FA"/>
                </a:solidFill>
              </a:rPr>
              <a:t> we deal with our data?</a:t>
            </a:r>
            <a:endParaRPr b="1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4F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6c2f245211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28700" y="1491504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6c2f245211_0_105"/>
          <p:cNvSpPr/>
          <p:nvPr/>
        </p:nvSpPr>
        <p:spPr>
          <a:xfrm rot="10800000">
            <a:off x="2807020" y="1129106"/>
            <a:ext cx="714375" cy="748458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g6c2f245211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28700" y="4887538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6c2f245211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4625" y="6826825"/>
            <a:ext cx="1578600" cy="34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6c2f245211_0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02191" y="1028700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6c2f245211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1463" y="2354450"/>
            <a:ext cx="11903586" cy="472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6c2f245211_0_105"/>
          <p:cNvSpPr txBox="1"/>
          <p:nvPr/>
        </p:nvSpPr>
        <p:spPr>
          <a:xfrm>
            <a:off x="3983900" y="1028700"/>
            <a:ext cx="98754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PACF plot analysis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8" name="Google Shape;138;g6c2f245211_0_105"/>
          <p:cNvSpPr txBox="1"/>
          <p:nvPr/>
        </p:nvSpPr>
        <p:spPr>
          <a:xfrm>
            <a:off x="3811475" y="7444050"/>
            <a:ext cx="132318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dk1"/>
                </a:solidFill>
              </a:rPr>
              <a:t>Strong relationship between the performance in neighboring months</a:t>
            </a:r>
            <a:endParaRPr sz="3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 sz="2400">
                <a:solidFill>
                  <a:schemeClr val="dk1"/>
                </a:solidFill>
              </a:rPr>
              <a:t>Significant lags are all at 1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 sz="2400">
                <a:solidFill>
                  <a:schemeClr val="dk1"/>
                </a:solidFill>
              </a:rPr>
              <a:t>Not enough data for new player to show relationships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6c2f245211_0_105"/>
          <p:cNvSpPr/>
          <p:nvPr/>
        </p:nvSpPr>
        <p:spPr>
          <a:xfrm>
            <a:off x="7107350" y="2629025"/>
            <a:ext cx="430200" cy="376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6c2f245211_0_105"/>
          <p:cNvSpPr/>
          <p:nvPr/>
        </p:nvSpPr>
        <p:spPr>
          <a:xfrm>
            <a:off x="11187525" y="5186825"/>
            <a:ext cx="336600" cy="376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55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0" y="80575"/>
            <a:ext cx="12799500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 rot="10800000">
            <a:off x="12799525" y="71225"/>
            <a:ext cx="5404200" cy="10135200"/>
          </a:xfrm>
          <a:prstGeom prst="rect">
            <a:avLst/>
          </a:pr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1152653" y="396408"/>
            <a:ext cx="10684772" cy="3446075"/>
            <a:chOff x="-33793" y="-2629284"/>
            <a:chExt cx="11017500" cy="2340607"/>
          </a:xfrm>
        </p:grpSpPr>
        <p:sp>
          <p:nvSpPr>
            <p:cNvPr id="148" name="Google Shape;148;p5"/>
            <p:cNvSpPr txBox="1"/>
            <p:nvPr/>
          </p:nvSpPr>
          <p:spPr>
            <a:xfrm>
              <a:off x="-33793" y="-2629284"/>
              <a:ext cx="11017500" cy="11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1" lang="en-US" sz="4800">
                  <a:solidFill>
                    <a:srgbClr val="333333"/>
                  </a:solidFill>
                  <a:highlight>
                    <a:srgbClr val="F3F3F3"/>
                  </a:highlight>
                </a:rPr>
                <a:t>What is Time on Ice - TOI?</a:t>
              </a:r>
              <a:endParaRPr i="1" sz="4800">
                <a:solidFill>
                  <a:srgbClr val="333333"/>
                </a:solidFill>
                <a:highlight>
                  <a:srgbClr val="F3F3F3"/>
                </a:highlight>
              </a:endParaRPr>
            </a:p>
            <a:p>
              <a:pPr indent="0" lvl="0" marL="0" marR="0" rtl="0" algn="l">
                <a:lnSpc>
                  <a:spcPct val="120003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5499">
                <a:solidFill>
                  <a:srgbClr val="17161C"/>
                </a:solidFill>
              </a:endParaRPr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4175" y="-1845677"/>
              <a:ext cx="3846300" cy="15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533400" lvl="0" marL="457200" marR="0" rtl="0" algn="l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C"/>
                </a:buClr>
                <a:buSzPts val="4800"/>
                <a:buChar char="●"/>
              </a:pPr>
              <a:r>
                <a:rPr b="0" i="0" lang="en-US" sz="4800" cap="none" strike="noStrike">
                  <a:solidFill>
                    <a:srgbClr val="17161C"/>
                  </a:solidFill>
                  <a:highlight>
                    <a:srgbClr val="F3F3F3"/>
                  </a:highlight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-US" sz="4800">
                  <a:solidFill>
                    <a:srgbClr val="17161C"/>
                  </a:solidFill>
                  <a:highlight>
                    <a:srgbClr val="F3F3F3"/>
                  </a:highlight>
                </a:rPr>
                <a:t>easures</a:t>
              </a:r>
              <a:endParaRPr sz="4800">
                <a:solidFill>
                  <a:srgbClr val="17161C"/>
                </a:solidFill>
                <a:highlight>
                  <a:srgbClr val="F3F3F3"/>
                </a:highlight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highlight>
                    <a:srgbClr val="FFFFFF"/>
                  </a:highlight>
                </a:rPr>
                <a:t>Total amount of time a player is on the ice during the playing of the game</a:t>
              </a:r>
              <a:endParaRPr sz="240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</a:endParaRPr>
            </a:p>
          </p:txBody>
        </p:sp>
      </p:grpSp>
      <p:sp>
        <p:nvSpPr>
          <p:cNvPr id="150" name="Google Shape;150;p5"/>
          <p:cNvSpPr txBox="1"/>
          <p:nvPr/>
        </p:nvSpPr>
        <p:spPr>
          <a:xfrm>
            <a:off x="13223942" y="80574"/>
            <a:ext cx="4671502" cy="932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 b="70" l="28152" r="22701" t="0"/>
          <a:stretch/>
        </p:blipFill>
        <p:spPr>
          <a:xfrm>
            <a:off x="12799501" y="4009635"/>
            <a:ext cx="5488500" cy="62773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5410775" y="1421650"/>
            <a:ext cx="67554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17161C"/>
              </a:buClr>
              <a:buSzPts val="4800"/>
              <a:buChar char="●"/>
            </a:pPr>
            <a:r>
              <a:rPr lang="en-US" sz="4800">
                <a:solidFill>
                  <a:srgbClr val="17161C"/>
                </a:solidFill>
                <a:highlight>
                  <a:srgbClr val="F3F3F3"/>
                </a:highlight>
              </a:rPr>
              <a:t>Indicator</a:t>
            </a:r>
            <a:endParaRPr sz="4800">
              <a:solidFill>
                <a:srgbClr val="17161C"/>
              </a:solidFill>
              <a:highlight>
                <a:srgbClr val="F3F3F3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Thow a coach views the player and their contribution with more time going    to players considered to be producers either through point production or point prevention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995525" y="396400"/>
            <a:ext cx="7821900" cy="10251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1351050" y="5973100"/>
            <a:ext cx="136527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525" y="4600250"/>
            <a:ext cx="10536550" cy="47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13029275" y="396400"/>
            <a:ext cx="49443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Ps: defenceman on the top two pairings will generally log the most amount of time on ice usually around 20+ min while the top forwards on the team will log around 17-21 min per game.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4FA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2f245211_0_132"/>
          <p:cNvSpPr/>
          <p:nvPr/>
        </p:nvSpPr>
        <p:spPr>
          <a:xfrm>
            <a:off x="13138900" y="1028700"/>
            <a:ext cx="2268083" cy="2411876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g6c2f245211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4271719" y="2212052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6c2f245211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4271719" y="5846184"/>
            <a:ext cx="3095939" cy="2879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g6c2f245211_0_132"/>
          <p:cNvGrpSpPr/>
          <p:nvPr/>
        </p:nvGrpSpPr>
        <p:grpSpPr>
          <a:xfrm>
            <a:off x="1028700" y="1028700"/>
            <a:ext cx="12022650" cy="1985800"/>
            <a:chOff x="0" y="0"/>
            <a:chExt cx="16030200" cy="2647733"/>
          </a:xfrm>
        </p:grpSpPr>
        <p:sp>
          <p:nvSpPr>
            <p:cNvPr id="165" name="Google Shape;165;g6c2f245211_0_132"/>
            <p:cNvSpPr txBox="1"/>
            <p:nvPr/>
          </p:nvSpPr>
          <p:spPr>
            <a:xfrm>
              <a:off x="0" y="0"/>
              <a:ext cx="13042800" cy="162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999">
                  <a:solidFill>
                    <a:srgbClr val="17161C"/>
                  </a:solidFill>
                </a:rPr>
                <a:t>Seasonality Analysis</a:t>
              </a:r>
              <a:endParaRPr/>
            </a:p>
          </p:txBody>
        </p:sp>
        <p:sp>
          <p:nvSpPr>
            <p:cNvPr id="166" name="Google Shape;166;g6c2f245211_0_132"/>
            <p:cNvSpPr txBox="1"/>
            <p:nvPr/>
          </p:nvSpPr>
          <p:spPr>
            <a:xfrm>
              <a:off x="0" y="2068733"/>
              <a:ext cx="16030200" cy="5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FF"/>
                  </a:solidFill>
                  <a:highlight>
                    <a:srgbClr val="F3F3F3"/>
                  </a:highlight>
                  <a:latin typeface="Roboto"/>
                  <a:ea typeface="Roboto"/>
                  <a:cs typeface="Roboto"/>
                  <a:sym typeface="Roboto"/>
                </a:rPr>
                <a:t>Polar map</a:t>
              </a:r>
              <a:r>
                <a:rPr lang="en-US" sz="2600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 of the performance of 4 players in Boston Bruins and Toronto Maples </a:t>
              </a:r>
              <a:endParaRPr/>
            </a:p>
          </p:txBody>
        </p:sp>
      </p:grpSp>
      <p:pic>
        <p:nvPicPr>
          <p:cNvPr id="167" name="Google Shape;167;g6c2f245211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00" y="3429000"/>
            <a:ext cx="11698453" cy="55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6c2f245211_0_132"/>
          <p:cNvSpPr/>
          <p:nvPr/>
        </p:nvSpPr>
        <p:spPr>
          <a:xfrm>
            <a:off x="916500" y="3429000"/>
            <a:ext cx="2765700" cy="252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6c2f245211_0_132"/>
          <p:cNvSpPr/>
          <p:nvPr/>
        </p:nvSpPr>
        <p:spPr>
          <a:xfrm>
            <a:off x="916500" y="6370400"/>
            <a:ext cx="2765700" cy="252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6c2f245211_0_132"/>
          <p:cNvSpPr/>
          <p:nvPr/>
        </p:nvSpPr>
        <p:spPr>
          <a:xfrm>
            <a:off x="6851875" y="3429000"/>
            <a:ext cx="2765700" cy="252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6c2f245211_0_132"/>
          <p:cNvSpPr txBox="1"/>
          <p:nvPr/>
        </p:nvSpPr>
        <p:spPr>
          <a:xfrm>
            <a:off x="13647838" y="2001900"/>
            <a:ext cx="43437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seasonality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the presence of variations that occur at specific regular intervals less than a year, such as weekly, monthly.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could see: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Georgia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which month has better performance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Georgia"/>
              <a:buChar char="●"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seasonal performance stationality 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/>
          <p:nvPr/>
        </p:nvSpPr>
        <p:spPr>
          <a:xfrm>
            <a:off x="4424900" y="-23700"/>
            <a:ext cx="9297000" cy="103344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41488" y="712880"/>
            <a:ext cx="2220381" cy="2064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50416" y="8698935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525" y="2692225"/>
            <a:ext cx="3996291" cy="6646600"/>
          </a:xfrm>
          <a:prstGeom prst="rect">
            <a:avLst/>
          </a:prstGeom>
          <a:noFill/>
          <a:ln cap="flat" cmpd="sng" w="19050">
            <a:solidFill>
              <a:srgbClr val="2255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6"/>
          <p:cNvSpPr/>
          <p:nvPr/>
        </p:nvSpPr>
        <p:spPr>
          <a:xfrm>
            <a:off x="2260375" y="6043750"/>
            <a:ext cx="15873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1219200" y="8849200"/>
            <a:ext cx="23934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7825" y="1186513"/>
            <a:ext cx="1319850" cy="1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 rotWithShape="1">
          <a:blip r:embed="rId7">
            <a:alphaModFix/>
          </a:blip>
          <a:srcRect b="50122" l="0" r="74652" t="0"/>
          <a:stretch/>
        </p:blipFill>
        <p:spPr>
          <a:xfrm>
            <a:off x="5062750" y="2303425"/>
            <a:ext cx="3180172" cy="282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674813" y="657380"/>
            <a:ext cx="2220381" cy="2064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/>
          <p:nvPr/>
        </p:nvSpPr>
        <p:spPr>
          <a:xfrm>
            <a:off x="15215625" y="4286775"/>
            <a:ext cx="18252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15927425" y="5908750"/>
            <a:ext cx="15873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14752525" y="8793700"/>
            <a:ext cx="23934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6"/>
          <p:cNvPicPr preferRelativeResize="0"/>
          <p:nvPr/>
        </p:nvPicPr>
        <p:blipFill rotWithShape="1">
          <a:blip r:embed="rId8">
            <a:alphaModFix/>
          </a:blip>
          <a:srcRect b="26648" l="21555" r="18148" t="0"/>
          <a:stretch/>
        </p:blipFill>
        <p:spPr>
          <a:xfrm>
            <a:off x="16017875" y="411450"/>
            <a:ext cx="1722075" cy="20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86325" y="1076312"/>
            <a:ext cx="1227100" cy="12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"/>
          <p:cNvPicPr preferRelativeResize="0"/>
          <p:nvPr/>
        </p:nvPicPr>
        <p:blipFill rotWithShape="1">
          <a:blip r:embed="rId10">
            <a:alphaModFix/>
          </a:blip>
          <a:srcRect b="26653" l="26289" r="33598" t="6191"/>
          <a:stretch/>
        </p:blipFill>
        <p:spPr>
          <a:xfrm>
            <a:off x="406850" y="573775"/>
            <a:ext cx="1722075" cy="209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63344" y="2295150"/>
            <a:ext cx="3205806" cy="28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/>
          <p:nvPr/>
        </p:nvSpPr>
        <p:spPr>
          <a:xfrm rot="-5400000">
            <a:off x="5718373" y="974685"/>
            <a:ext cx="494567" cy="518163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"/>
          <p:cNvSpPr/>
          <p:nvPr/>
        </p:nvSpPr>
        <p:spPr>
          <a:xfrm rot="-5400000">
            <a:off x="10241348" y="974685"/>
            <a:ext cx="494567" cy="518163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"/>
          <p:cNvSpPr txBox="1"/>
          <p:nvPr/>
        </p:nvSpPr>
        <p:spPr>
          <a:xfrm>
            <a:off x="4946124" y="573763"/>
            <a:ext cx="39963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Georgia"/>
                <a:ea typeface="Georgia"/>
                <a:cs typeface="Georgia"/>
                <a:sym typeface="Georgia"/>
              </a:rPr>
              <a:t>18 ~ 20</a:t>
            </a:r>
            <a:r>
              <a:rPr lang="en-US" sz="6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-US" sz="1800">
                <a:latin typeface="Georgia"/>
                <a:ea typeface="Georgia"/>
                <a:cs typeface="Georgia"/>
                <a:sym typeface="Georgia"/>
              </a:rPr>
              <a:t>min per game</a:t>
            </a:r>
            <a:endParaRPr i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Estimated time on ice </a:t>
            </a:r>
            <a:endParaRPr b="1" sz="24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9419813" y="618138"/>
            <a:ext cx="44208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Georgia"/>
                <a:ea typeface="Georgia"/>
                <a:cs typeface="Georgia"/>
                <a:sym typeface="Georgia"/>
              </a:rPr>
              <a:t>16 ~ 22</a:t>
            </a:r>
            <a:r>
              <a:rPr lang="en-US" sz="6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-US" sz="1800">
                <a:latin typeface="Georgia"/>
                <a:ea typeface="Georgia"/>
                <a:cs typeface="Georgia"/>
                <a:sym typeface="Georgia"/>
              </a:rPr>
              <a:t>min per game</a:t>
            </a:r>
            <a:endParaRPr i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Estimated time on ice </a:t>
            </a:r>
            <a:endParaRPr b="1" sz="2400" u="sng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6" name="Google Shape;196;p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089575" y="2478650"/>
            <a:ext cx="3996300" cy="723698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6"/>
          <p:cNvSpPr/>
          <p:nvPr/>
        </p:nvSpPr>
        <p:spPr>
          <a:xfrm>
            <a:off x="14102225" y="7096875"/>
            <a:ext cx="8571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"/>
          <p:cNvSpPr/>
          <p:nvPr/>
        </p:nvSpPr>
        <p:spPr>
          <a:xfrm>
            <a:off x="14916775" y="9338825"/>
            <a:ext cx="2064900" cy="376800"/>
          </a:xfrm>
          <a:prstGeom prst="rect">
            <a:avLst/>
          </a:prstGeom>
          <a:solidFill>
            <a:srgbClr val="FFFF00">
              <a:alpha val="34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>
            <a:off x="5497788" y="3448425"/>
            <a:ext cx="2694600" cy="376800"/>
          </a:xfrm>
          <a:prstGeom prst="rect">
            <a:avLst/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>
            <a:off x="10747725" y="3020350"/>
            <a:ext cx="518100" cy="494700"/>
          </a:xfrm>
          <a:prstGeom prst="rect">
            <a:avLst/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5930184" y="5117350"/>
            <a:ext cx="1071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stable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10747722" y="5117350"/>
            <a:ext cx="1071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Peak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13">
            <a:alphaModFix/>
          </a:blip>
          <a:srcRect b="54570" l="0" r="75857" t="0"/>
          <a:stretch/>
        </p:blipFill>
        <p:spPr>
          <a:xfrm>
            <a:off x="5217675" y="5948375"/>
            <a:ext cx="2870327" cy="2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14">
            <a:alphaModFix/>
          </a:blip>
          <a:srcRect b="1374" l="-461" r="76288" t="53251"/>
          <a:stretch/>
        </p:blipFill>
        <p:spPr>
          <a:xfrm>
            <a:off x="9731087" y="5951575"/>
            <a:ext cx="2870327" cy="25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/>
        </p:nvSpPr>
        <p:spPr>
          <a:xfrm>
            <a:off x="4634700" y="8707400"/>
            <a:ext cx="44208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fluctuate behaviour in seasons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better at season beginning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8979550" y="8707400"/>
            <a:ext cx="53013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more stable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in seasons performance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better during middle season(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April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6206775" y="6420550"/>
            <a:ext cx="518100" cy="494700"/>
          </a:xfrm>
          <a:prstGeom prst="rect">
            <a:avLst/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"/>
          <p:cNvSpPr/>
          <p:nvPr/>
        </p:nvSpPr>
        <p:spPr>
          <a:xfrm>
            <a:off x="10431825" y="7572400"/>
            <a:ext cx="518100" cy="494700"/>
          </a:xfrm>
          <a:prstGeom prst="rect">
            <a:avLst/>
          </a:prstGeom>
          <a:solidFill>
            <a:srgbClr val="CC0000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4FA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2191" y="1028700"/>
            <a:ext cx="257109" cy="3766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/>
          <p:nvPr/>
        </p:nvSpPr>
        <p:spPr>
          <a:xfrm rot="-5400000">
            <a:off x="8356434" y="5344123"/>
            <a:ext cx="3456127" cy="3455823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8347" y="1870648"/>
            <a:ext cx="3314079" cy="308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28998" y="5316220"/>
            <a:ext cx="3314079" cy="308209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/>
          <p:nvPr/>
        </p:nvSpPr>
        <p:spPr>
          <a:xfrm rot="5400000">
            <a:off x="12690703" y="1487054"/>
            <a:ext cx="3456127" cy="3455823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225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6075" y="3056308"/>
            <a:ext cx="5565846" cy="417438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 txBox="1"/>
          <p:nvPr/>
        </p:nvSpPr>
        <p:spPr>
          <a:xfrm>
            <a:off x="1028700" y="1019175"/>
            <a:ext cx="58251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9" u="none" cap="none" strike="noStrike">
                <a:solidFill>
                  <a:srgbClr val="17161C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/>
          </a:p>
        </p:txBody>
      </p:sp>
      <p:grpSp>
        <p:nvGrpSpPr>
          <p:cNvPr id="220" name="Google Shape;220;p8"/>
          <p:cNvGrpSpPr/>
          <p:nvPr/>
        </p:nvGrpSpPr>
        <p:grpSpPr>
          <a:xfrm>
            <a:off x="1028700" y="2735303"/>
            <a:ext cx="6717600" cy="4300522"/>
            <a:chOff x="0" y="-9525"/>
            <a:chExt cx="8956800" cy="5734029"/>
          </a:xfrm>
        </p:grpSpPr>
        <p:sp>
          <p:nvSpPr>
            <p:cNvPr id="221" name="Google Shape;221;p8"/>
            <p:cNvSpPr txBox="1"/>
            <p:nvPr/>
          </p:nvSpPr>
          <p:spPr>
            <a:xfrm>
              <a:off x="0" y="-9525"/>
              <a:ext cx="7767000" cy="7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99" u="none" cap="none" strike="noStrike">
                  <a:solidFill>
                    <a:srgbClr val="17161C"/>
                  </a:solidFill>
                  <a:latin typeface="Arial"/>
                  <a:ea typeface="Arial"/>
                  <a:cs typeface="Arial"/>
                  <a:sym typeface="Arial"/>
                </a:rPr>
                <a:t>Tests of Non-linearity</a:t>
              </a:r>
              <a:endParaRPr/>
            </a:p>
          </p:txBody>
        </p:sp>
        <p:sp>
          <p:nvSpPr>
            <p:cNvPr id="222" name="Google Shape;222;p8"/>
            <p:cNvSpPr txBox="1"/>
            <p:nvPr/>
          </p:nvSpPr>
          <p:spPr>
            <a:xfrm>
              <a:off x="0" y="886671"/>
              <a:ext cx="8956800" cy="12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P-Value of most tests &gt;0.05, </a:t>
              </a:r>
              <a:r>
                <a:rPr b="1" i="1" lang="en-US" sz="2600" u="none" cap="none" strike="noStrike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"indicating a non-linear model is not necessary"</a:t>
              </a:r>
              <a:endParaRPr/>
            </a:p>
          </p:txBody>
        </p:sp>
        <p:sp>
          <p:nvSpPr>
            <p:cNvPr id="223" name="Google Shape;223;p8"/>
            <p:cNvSpPr txBox="1"/>
            <p:nvPr/>
          </p:nvSpPr>
          <p:spPr>
            <a:xfrm>
              <a:off x="0" y="2720566"/>
              <a:ext cx="7767000" cy="7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99" u="none" cap="none" strike="noStrike">
                  <a:solidFill>
                    <a:srgbClr val="17161C"/>
                  </a:solidFill>
                  <a:latin typeface="Arial"/>
                  <a:ea typeface="Arial"/>
                  <a:cs typeface="Arial"/>
                  <a:sym typeface="Arial"/>
                </a:rPr>
                <a:t>Transformation</a:t>
              </a:r>
              <a:endParaRPr/>
            </a:p>
          </p:txBody>
        </p:sp>
        <p:sp>
          <p:nvSpPr>
            <p:cNvPr id="224" name="Google Shape;224;p8"/>
            <p:cNvSpPr txBox="1"/>
            <p:nvPr/>
          </p:nvSpPr>
          <p:spPr>
            <a:xfrm>
              <a:off x="0" y="3720804"/>
              <a:ext cx="8956800" cy="20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Box- Cox </a:t>
              </a:r>
              <a:r>
                <a:rPr lang="en-US" sz="2600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method</a:t>
              </a:r>
              <a:endParaRPr sz="2600">
                <a:solidFill>
                  <a:srgbClr val="17161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We applied the argument lambda="auto" to each model </a:t>
              </a:r>
              <a:endParaRPr sz="2600">
                <a:solidFill>
                  <a:srgbClr val="17161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8"/>
          <p:cNvGrpSpPr/>
          <p:nvPr/>
        </p:nvGrpSpPr>
        <p:grpSpPr>
          <a:xfrm>
            <a:off x="1028700" y="7412288"/>
            <a:ext cx="7179525" cy="2501837"/>
            <a:chOff x="0" y="-9525"/>
            <a:chExt cx="9572700" cy="3335783"/>
          </a:xfrm>
        </p:grpSpPr>
        <p:sp>
          <p:nvSpPr>
            <p:cNvPr id="226" name="Google Shape;226;p8"/>
            <p:cNvSpPr txBox="1"/>
            <p:nvPr/>
          </p:nvSpPr>
          <p:spPr>
            <a:xfrm>
              <a:off x="0" y="-9525"/>
              <a:ext cx="7203000" cy="7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99" u="none" cap="none" strike="noStrike">
                  <a:solidFill>
                    <a:srgbClr val="17161C"/>
                  </a:solidFill>
                  <a:latin typeface="Arial"/>
                  <a:ea typeface="Arial"/>
                  <a:cs typeface="Arial"/>
                  <a:sym typeface="Arial"/>
                </a:rPr>
                <a:t>Testing Set</a:t>
              </a:r>
              <a:endParaRPr/>
            </a:p>
          </p:txBody>
        </p:sp>
        <p:sp>
          <p:nvSpPr>
            <p:cNvPr id="227" name="Google Shape;227;p8"/>
            <p:cNvSpPr txBox="1"/>
            <p:nvPr/>
          </p:nvSpPr>
          <p:spPr>
            <a:xfrm>
              <a:off x="0" y="886658"/>
              <a:ext cx="9572700" cy="243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1-year</a:t>
              </a:r>
              <a:r>
                <a:rPr b="0" i="0" lang="en-US" sz="2600" u="none" cap="none" strike="noStrike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600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r>
                <a:rPr b="0" i="0" lang="en-US" sz="2600" u="none" cap="none" strike="noStrike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bservations taken for </a:t>
              </a:r>
              <a:r>
                <a:rPr lang="en-US" sz="2600">
                  <a:solidFill>
                    <a:srgbClr val="17161C"/>
                  </a:solidFill>
                  <a:latin typeface="Roboto"/>
                  <a:ea typeface="Roboto"/>
                  <a:cs typeface="Roboto"/>
                  <a:sym typeface="Roboto"/>
                </a:rPr>
                <a:t>original time series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600" u="none" cap="none" strike="noStrike">
                <a:solidFill>
                  <a:srgbClr val="17161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55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43502" y="825081"/>
            <a:ext cx="1892551" cy="33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230361" y="1137058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4631660" y="1137058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"/>
          <p:cNvSpPr/>
          <p:nvPr/>
        </p:nvSpPr>
        <p:spPr>
          <a:xfrm rot="-5400000">
            <a:off x="7212243" y="1410372"/>
            <a:ext cx="701262" cy="734720"/>
          </a:xfrm>
          <a:custGeom>
            <a:rect b="b" l="l" r="r" t="t"/>
            <a:pathLst>
              <a:path extrusionOk="0" h="11514742" w="10990384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171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9144000" y="-40275"/>
            <a:ext cx="7645800" cy="102942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Boston Centerman - Patrice Bergeron passed 5/6 tests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Boston Defenseman - Zdeno Chara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passed 4/6 tests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Toronto Centerman - John Tavares passed 4/6 tests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Toronto Defenseman - Morgan Reilly passed 3/6 tests</a:t>
            </a:r>
            <a:endParaRPr sz="3000"/>
          </a:p>
        </p:txBody>
      </p:sp>
      <p:pic>
        <p:nvPicPr>
          <p:cNvPr id="237" name="Google Shape;23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02191" y="8881635"/>
            <a:ext cx="257109" cy="376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9"/>
          <p:cNvGrpSpPr/>
          <p:nvPr/>
        </p:nvGrpSpPr>
        <p:grpSpPr>
          <a:xfrm>
            <a:off x="1520700" y="4617425"/>
            <a:ext cx="7156126" cy="1124760"/>
            <a:chOff x="1174364" y="-9516"/>
            <a:chExt cx="9541502" cy="1499679"/>
          </a:xfrm>
        </p:grpSpPr>
        <p:sp>
          <p:nvSpPr>
            <p:cNvPr id="239" name="Google Shape;239;p9"/>
            <p:cNvSpPr txBox="1"/>
            <p:nvPr/>
          </p:nvSpPr>
          <p:spPr>
            <a:xfrm>
              <a:off x="1174364" y="-9516"/>
              <a:ext cx="8367000" cy="7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599">
                  <a:solidFill>
                    <a:srgbClr val="FFFFFF"/>
                  </a:solidFill>
                </a:rPr>
                <a:t>Tests of Non-linearity</a:t>
              </a:r>
              <a:endParaRPr b="1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599">
                <a:solidFill>
                  <a:srgbClr val="FFFFFF"/>
                </a:solidFill>
              </a:endParaRPr>
            </a:p>
          </p:txBody>
        </p:sp>
        <p:sp>
          <p:nvSpPr>
            <p:cNvPr id="240" name="Google Shape;240;p9"/>
            <p:cNvSpPr txBox="1"/>
            <p:nvPr/>
          </p:nvSpPr>
          <p:spPr>
            <a:xfrm>
              <a:off x="1174367" y="903363"/>
              <a:ext cx="95415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F7F4FA"/>
                  </a:solidFill>
                  <a:latin typeface="Roboto"/>
                  <a:ea typeface="Roboto"/>
                  <a:cs typeface="Roboto"/>
                  <a:sym typeface="Roboto"/>
                </a:rPr>
                <a:t>Overview</a:t>
              </a:r>
              <a:endParaRPr/>
            </a:p>
          </p:txBody>
        </p:sp>
      </p:grpSp>
      <p:pic>
        <p:nvPicPr>
          <p:cNvPr id="241" name="Google Shape;24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0688" y="6011381"/>
            <a:ext cx="6102613" cy="4026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